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76" r:id="rId2"/>
    <p:sldId id="422" r:id="rId3"/>
    <p:sldId id="432" r:id="rId4"/>
    <p:sldId id="420" r:id="rId5"/>
    <p:sldId id="419" r:id="rId6"/>
    <p:sldId id="421" r:id="rId7"/>
    <p:sldId id="433" r:id="rId8"/>
    <p:sldId id="454" r:id="rId9"/>
    <p:sldId id="452" r:id="rId10"/>
    <p:sldId id="416" r:id="rId11"/>
    <p:sldId id="418" r:id="rId12"/>
    <p:sldId id="434" r:id="rId13"/>
    <p:sldId id="423" r:id="rId14"/>
    <p:sldId id="424" r:id="rId15"/>
    <p:sldId id="425" r:id="rId16"/>
    <p:sldId id="426" r:id="rId17"/>
    <p:sldId id="427" r:id="rId18"/>
    <p:sldId id="455" r:id="rId19"/>
    <p:sldId id="457" r:id="rId20"/>
    <p:sldId id="458" r:id="rId21"/>
    <p:sldId id="459" r:id="rId22"/>
    <p:sldId id="429" r:id="rId23"/>
    <p:sldId id="430" r:id="rId24"/>
    <p:sldId id="431" r:id="rId25"/>
    <p:sldId id="466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7" r:id="rId38"/>
    <p:sldId id="448" r:id="rId39"/>
    <p:sldId id="449" r:id="rId40"/>
    <p:sldId id="461" r:id="rId41"/>
    <p:sldId id="462" r:id="rId42"/>
    <p:sldId id="460" r:id="rId43"/>
    <p:sldId id="463" r:id="rId44"/>
    <p:sldId id="464" r:id="rId45"/>
    <p:sldId id="465" r:id="rId46"/>
    <p:sldId id="446" r:id="rId47"/>
    <p:sldId id="4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6DF6F-CEED-02E8-ADDC-33E6F5DEEA91}" name="Ji Yi" initials="JY" userId="38a9404f68200cd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0ABB"/>
    <a:srgbClr val="0432FF"/>
    <a:srgbClr val="D883FF"/>
    <a:srgbClr val="9437FF"/>
    <a:srgbClr val="660066"/>
    <a:srgbClr val="21D52A"/>
    <a:srgbClr val="F3F3F3"/>
    <a:srgbClr val="02F419"/>
    <a:srgbClr val="CC0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1DA87E-8102-4539-A0D2-C0B19DCEC638}" v="4" dt="2023-07-17T17:18:29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3" autoAdjust="0"/>
    <p:restoredTop sz="87515" autoAdjust="0"/>
  </p:normalViewPr>
  <p:slideViewPr>
    <p:cSldViewPr snapToGrid="0">
      <p:cViewPr varScale="1">
        <p:scale>
          <a:sx n="111" d="100"/>
          <a:sy n="111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Miller" userId="20266fab75ab71bb" providerId="LiveId" clId="{8F1DA87E-8102-4539-A0D2-C0B19DCEC638}"/>
    <pc:docChg chg="undo redo custSel modSld">
      <pc:chgData name="John Miller" userId="20266fab75ab71bb" providerId="LiveId" clId="{8F1DA87E-8102-4539-A0D2-C0B19DCEC638}" dt="2023-07-17T17:18:29.107" v="33" actId="20577"/>
      <pc:docMkLst>
        <pc:docMk/>
      </pc:docMkLst>
      <pc:sldChg chg="addSp delSp modSp mod">
        <pc:chgData name="John Miller" userId="20266fab75ab71bb" providerId="LiveId" clId="{8F1DA87E-8102-4539-A0D2-C0B19DCEC638}" dt="2023-07-17T15:53:31.700" v="29" actId="207"/>
        <pc:sldMkLst>
          <pc:docMk/>
          <pc:sldMk cId="774635830" sldId="439"/>
        </pc:sldMkLst>
        <pc:spChg chg="add del mod">
          <ac:chgData name="John Miller" userId="20266fab75ab71bb" providerId="LiveId" clId="{8F1DA87E-8102-4539-A0D2-C0B19DCEC638}" dt="2023-07-17T15:53:29.967" v="26" actId="207"/>
          <ac:spMkLst>
            <pc:docMk/>
            <pc:sldMk cId="774635830" sldId="439"/>
            <ac:spMk id="4" creationId="{18D3BFB5-2E97-D1A2-91DA-3819ABFB7812}"/>
          </ac:spMkLst>
        </pc:spChg>
        <pc:spChg chg="add del mod">
          <ac:chgData name="John Miller" userId="20266fab75ab71bb" providerId="LiveId" clId="{8F1DA87E-8102-4539-A0D2-C0B19DCEC638}" dt="2023-07-17T15:53:31.700" v="29" actId="207"/>
          <ac:spMkLst>
            <pc:docMk/>
            <pc:sldMk cId="774635830" sldId="439"/>
            <ac:spMk id="6" creationId="{058797DC-45F7-77BC-7847-B615587FBAAD}"/>
          </ac:spMkLst>
        </pc:spChg>
        <pc:picChg chg="mod">
          <ac:chgData name="John Miller" userId="20266fab75ab71bb" providerId="LiveId" clId="{8F1DA87E-8102-4539-A0D2-C0B19DCEC638}" dt="2023-07-17T15:47:24.045" v="2" actId="1076"/>
          <ac:picMkLst>
            <pc:docMk/>
            <pc:sldMk cId="774635830" sldId="439"/>
            <ac:picMk id="3" creationId="{00000000-0000-0000-0000-000000000000}"/>
          </ac:picMkLst>
        </pc:picChg>
      </pc:sldChg>
      <pc:sldChg chg="modSp mod">
        <pc:chgData name="John Miller" userId="20266fab75ab71bb" providerId="LiveId" clId="{8F1DA87E-8102-4539-A0D2-C0B19DCEC638}" dt="2023-07-17T15:47:33.662" v="5" actId="20577"/>
        <pc:sldMkLst>
          <pc:docMk/>
          <pc:sldMk cId="1464673459" sldId="459"/>
        </pc:sldMkLst>
        <pc:spChg chg="mod">
          <ac:chgData name="John Miller" userId="20266fab75ab71bb" providerId="LiveId" clId="{8F1DA87E-8102-4539-A0D2-C0B19DCEC638}" dt="2023-07-17T15:47:33.662" v="5" actId="20577"/>
          <ac:spMkLst>
            <pc:docMk/>
            <pc:sldMk cId="1464673459" sldId="459"/>
            <ac:spMk id="4" creationId="{D0D1E16A-BBE5-48AB-872C-EAADE7123770}"/>
          </ac:spMkLst>
        </pc:spChg>
      </pc:sldChg>
      <pc:sldChg chg="modSp">
        <pc:chgData name="John Miller" userId="20266fab75ab71bb" providerId="LiveId" clId="{8F1DA87E-8102-4539-A0D2-C0B19DCEC638}" dt="2023-07-17T17:18:29.107" v="33" actId="20577"/>
        <pc:sldMkLst>
          <pc:docMk/>
          <pc:sldMk cId="3942233142" sldId="460"/>
        </pc:sldMkLst>
        <pc:spChg chg="mod">
          <ac:chgData name="John Miller" userId="20266fab75ab71bb" providerId="LiveId" clId="{8F1DA87E-8102-4539-A0D2-C0B19DCEC638}" dt="2023-07-17T17:18:22.395" v="31" actId="20577"/>
          <ac:spMkLst>
            <pc:docMk/>
            <pc:sldMk cId="3942233142" sldId="460"/>
            <ac:spMk id="9" creationId="{AB90CFCC-2FB4-2D4A-89F2-E7B0ADD80041}"/>
          </ac:spMkLst>
        </pc:spChg>
        <pc:spChg chg="mod">
          <ac:chgData name="John Miller" userId="20266fab75ab71bb" providerId="LiveId" clId="{8F1DA87E-8102-4539-A0D2-C0B19DCEC638}" dt="2023-07-17T17:18:29.107" v="33" actId="20577"/>
          <ac:spMkLst>
            <pc:docMk/>
            <pc:sldMk cId="3942233142" sldId="460"/>
            <ac:spMk id="14" creationId="{E17752A0-0259-E040-B6B4-1D31DD95DE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5839-F886-4187-9646-C8E7FDDBF258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37B0-1FB6-4CB9-8446-DBF708942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3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19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7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5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48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3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44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3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84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7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210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5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97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63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9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48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7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39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2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949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265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11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75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26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58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268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5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6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1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01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0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E039-8728-4D02-94E8-2885E369AEEA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FAF3-71C0-4F24-A6A1-A3C7271696E8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F68C-F6B2-4A25-9C3E-F1043DAD57F7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F9D8-D2DC-4614-9210-ECAF056951CC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43D7-108C-4ADE-BBCC-226985816300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2DC1-533D-4387-AC83-48FA792A48FA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4AF4-2987-4D7B-8D13-DD1B7790B694}" type="datetime1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68B7-978D-4467-B84C-68CE5A8A4584}" type="datetime1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5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735-5E9A-48E9-B14D-B6112BC18411}" type="datetime1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638C-3841-4325-B0E2-47347C5D990E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1AB-38DF-439D-ADE5-AED6D3A0103F}" type="datetime1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E2A5-96C9-493E-9346-3D3F49C94DC6}" type="datetime1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055111/time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chandbook.net/HandbookChapter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mcee.readthedocs.io/en/stabl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cee.readthedocs.io/en/v2.2.1/user/pt/" TargetMode="External"/><Relationship Id="rId4" Type="http://schemas.openxmlformats.org/officeDocument/2006/relationships/hyperlink" Target="https://arxiv.org/pdf/1202.3665.pdf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67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ournals.aps.org/prc/pdf/10.1103/PhysRevC.103.05490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TSCAPE/SummerSchool2022/blob/main/Aug02_BayesOverview/20220802%20Hands-on%20Session_Bayesian%20Analysis%20I.ipynb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mhurst.edu/blog/thomas-bayes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870" y="1312101"/>
            <a:ext cx="8525906" cy="16758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 to Bayesian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696" y="3841057"/>
            <a:ext cx="7868798" cy="8729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John Miller, Duke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4D9F37-CB2E-4C40-B521-210F0545A81C}"/>
              </a:ext>
            </a:extLst>
          </p:cNvPr>
          <p:cNvSpPr txBox="1">
            <a:spLocks/>
          </p:cNvSpPr>
          <p:nvPr/>
        </p:nvSpPr>
        <p:spPr>
          <a:xfrm>
            <a:off x="542509" y="4970585"/>
            <a:ext cx="8214629" cy="120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JETSCAPE Online Summer School 2023</a:t>
            </a:r>
          </a:p>
          <a:p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(partially adapted from a BAND camp talk (ISNET 2020) by Simon Mak and Derek Everett;</a:t>
            </a:r>
          </a:p>
          <a:p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a Bayesian Inference talk (</a:t>
            </a:r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Summer School 2021) by Matthew Heffernan, </a:t>
            </a:r>
            <a:r>
              <a:rPr lang="en-US" sz="15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source</a:t>
            </a:r>
            <a:r>
              <a:rPr lang="en-US" sz="1400" i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599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Goal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Learn unknown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observables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capturing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describing probability (or density) of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given unknowns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blipFill>
                <a:blip r:embed="rId3"/>
                <a:stretch>
                  <a:fillRect l="-638" t="-990" r="-1116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/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Apply 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: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distribution, capturing our posterior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beliefs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data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blipFill>
                <a:blip r:embed="rId4"/>
                <a:stretch>
                  <a:fillRect l="-799" t="-1093" r="-1597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CE2FEDF-0D2D-6644-BA92-AF99DFF8D5D8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ule for Parameter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Normalizing constant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∫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typically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 known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Luckily, this is not necessary 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-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will use the following to perform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inference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blipFill>
                <a:blip r:embed="rId4"/>
                <a:stretch>
                  <a:fillRect l="-767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5AA26B-4C2B-439B-B152-28227B77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35" y="4360573"/>
            <a:ext cx="5394729" cy="1983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E275FB-B279-4E41-B410-BC2DA0B52B03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556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Simple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(prior belief 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before observing data):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   ⇒ 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(“probability” of observing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=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blipFill>
                <a:blip r:embed="rId3"/>
                <a:stretch>
                  <a:fillRect l="-799" b="-3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DC717F63-9B3F-5D4D-AC76-4E6EE2883D6F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06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B04A82EA-D726-F348-8E99-D79AE8751E02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D8C508D-9ABC-EE4D-8F46-741521083C66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,⋯,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∼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so we can easily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sample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for parameter estimation!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blipFill>
                <a:blip r:embed="rId3"/>
                <a:stretch>
                  <a:fillRect l="-79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93D44BD1-5ABF-B04E-B601-6C175264F758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57AE28F-3E32-224F-8B33-682235E1F9FD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Let’s take the same observation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What happens if we use 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general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?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then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is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known and cannot be directly sampled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(no closed-form)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Monte Carlo (MCMC)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sample: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blipFill>
                <a:blip r:embed="rId3"/>
                <a:stretch>
                  <a:fillRect l="-794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F6B8B3F-1EE9-4854-A10E-348D90E58E23}"/>
              </a:ext>
            </a:extLst>
          </p:cNvPr>
          <p:cNvGrpSpPr/>
          <p:nvPr/>
        </p:nvGrpSpPr>
        <p:grpSpPr>
          <a:xfrm>
            <a:off x="3497803" y="2858610"/>
            <a:ext cx="1677879" cy="1642370"/>
            <a:chOff x="3417904" y="3027284"/>
            <a:chExt cx="1867862" cy="1740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0921F4-797F-4FC9-9E0A-A8E6C47F2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06" t="6716" r="9381" b="3736"/>
            <a:stretch/>
          </p:blipFill>
          <p:spPr>
            <a:xfrm>
              <a:off x="3417904" y="3027284"/>
              <a:ext cx="1867862" cy="17400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815A94-5651-4D3F-8029-3B4B44088BFF}"/>
                </a:ext>
              </a:extLst>
            </p:cNvPr>
            <p:cNvSpPr/>
            <p:nvPr/>
          </p:nvSpPr>
          <p:spPr>
            <a:xfrm>
              <a:off x="3826276" y="3559942"/>
              <a:ext cx="1100831" cy="744732"/>
            </a:xfrm>
            <a:custGeom>
              <a:avLst/>
              <a:gdLst>
                <a:gd name="connsiteX0" fmla="*/ 0 w 1100831"/>
                <a:gd name="connsiteY0" fmla="*/ 727973 h 744732"/>
                <a:gd name="connsiteX1" fmla="*/ 328474 w 1100831"/>
                <a:gd name="connsiteY1" fmla="*/ 4 h 744732"/>
                <a:gd name="connsiteX2" fmla="*/ 665825 w 1100831"/>
                <a:gd name="connsiteY2" fmla="*/ 736850 h 744732"/>
                <a:gd name="connsiteX3" fmla="*/ 923277 w 1100831"/>
                <a:gd name="connsiteY3" fmla="*/ 408376 h 744732"/>
                <a:gd name="connsiteX4" fmla="*/ 1100831 w 1100831"/>
                <a:gd name="connsiteY4" fmla="*/ 727973 h 74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1" h="744732">
                  <a:moveTo>
                    <a:pt x="0" y="727973"/>
                  </a:moveTo>
                  <a:cubicBezTo>
                    <a:pt x="108751" y="363249"/>
                    <a:pt x="217503" y="-1475"/>
                    <a:pt x="328474" y="4"/>
                  </a:cubicBezTo>
                  <a:cubicBezTo>
                    <a:pt x="439445" y="1483"/>
                    <a:pt x="566691" y="668788"/>
                    <a:pt x="665825" y="736850"/>
                  </a:cubicBezTo>
                  <a:cubicBezTo>
                    <a:pt x="764959" y="804912"/>
                    <a:pt x="850776" y="409855"/>
                    <a:pt x="923277" y="408376"/>
                  </a:cubicBezTo>
                  <a:cubicBezTo>
                    <a:pt x="995778" y="406896"/>
                    <a:pt x="1048304" y="567434"/>
                    <a:pt x="1100831" y="727973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1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popular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 algorithm is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Metropolis-Hasting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Initialization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draw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𝒕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draw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914400" lvl="1" indent="-4572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E.g.,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)∼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Accept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 proposal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probability: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𝑚𝑖𝑛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den>
                    </m:f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7E26E-A44D-0945-B3A6-500902A4251F}"/>
              </a:ext>
            </a:extLst>
          </p:cNvPr>
          <p:cNvGrpSpPr/>
          <p:nvPr/>
        </p:nvGrpSpPr>
        <p:grpSpPr>
          <a:xfrm>
            <a:off x="3257686" y="2083754"/>
            <a:ext cx="1243975" cy="1046310"/>
            <a:chOff x="3257686" y="2083754"/>
            <a:chExt cx="1243975" cy="10463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289AAA-3760-E040-BBA1-B0545C0567F5}"/>
                </a:ext>
              </a:extLst>
            </p:cNvPr>
            <p:cNvGrpSpPr/>
            <p:nvPr/>
          </p:nvGrpSpPr>
          <p:grpSpPr>
            <a:xfrm>
              <a:off x="3257686" y="2083754"/>
              <a:ext cx="1243975" cy="1046310"/>
              <a:chOff x="3417904" y="3027284"/>
              <a:chExt cx="1867862" cy="174002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536A41-8C56-5C4D-B0AC-A6FAB6CD9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06" t="6716" r="9381" b="3736"/>
              <a:stretch/>
            </p:blipFill>
            <p:spPr>
              <a:xfrm>
                <a:off x="3417904" y="3027284"/>
                <a:ext cx="1867862" cy="1740025"/>
              </a:xfrm>
              <a:prstGeom prst="rect">
                <a:avLst/>
              </a:prstGeom>
            </p:spPr>
          </p:pic>
          <p:sp>
            <p:nvSpPr>
              <p:cNvPr id="12" name="Freeform: Shape 6">
                <a:extLst>
                  <a:ext uri="{FF2B5EF4-FFF2-40B4-BE49-F238E27FC236}">
                    <a16:creationId xmlns:a16="http://schemas.microsoft.com/office/drawing/2014/main" id="{EA74083A-3DB4-E84D-88E1-0921443B8503}"/>
                  </a:ext>
                </a:extLst>
              </p:cNvPr>
              <p:cNvSpPr/>
              <p:nvPr/>
            </p:nvSpPr>
            <p:spPr>
              <a:xfrm>
                <a:off x="3826276" y="3559942"/>
                <a:ext cx="1100831" cy="744732"/>
              </a:xfrm>
              <a:custGeom>
                <a:avLst/>
                <a:gdLst>
                  <a:gd name="connsiteX0" fmla="*/ 0 w 1100831"/>
                  <a:gd name="connsiteY0" fmla="*/ 727973 h 744732"/>
                  <a:gd name="connsiteX1" fmla="*/ 328474 w 1100831"/>
                  <a:gd name="connsiteY1" fmla="*/ 4 h 744732"/>
                  <a:gd name="connsiteX2" fmla="*/ 665825 w 1100831"/>
                  <a:gd name="connsiteY2" fmla="*/ 736850 h 744732"/>
                  <a:gd name="connsiteX3" fmla="*/ 923277 w 1100831"/>
                  <a:gd name="connsiteY3" fmla="*/ 408376 h 744732"/>
                  <a:gd name="connsiteX4" fmla="*/ 1100831 w 1100831"/>
                  <a:gd name="connsiteY4" fmla="*/ 727973 h 74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0831" h="744732">
                    <a:moveTo>
                      <a:pt x="0" y="727973"/>
                    </a:moveTo>
                    <a:cubicBezTo>
                      <a:pt x="108751" y="363249"/>
                      <a:pt x="217503" y="-1475"/>
                      <a:pt x="328474" y="4"/>
                    </a:cubicBezTo>
                    <a:cubicBezTo>
                      <a:pt x="439445" y="1483"/>
                      <a:pt x="566691" y="668788"/>
                      <a:pt x="665825" y="736850"/>
                    </a:cubicBezTo>
                    <a:cubicBezTo>
                      <a:pt x="764959" y="804912"/>
                      <a:pt x="850776" y="409855"/>
                      <a:pt x="923277" y="408376"/>
                    </a:cubicBezTo>
                    <a:cubicBezTo>
                      <a:pt x="995778" y="406896"/>
                      <a:pt x="1048304" y="567434"/>
                      <a:pt x="1100831" y="727973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B32161-A25E-FE41-8F82-464C95D5E907}"/>
                </a:ext>
              </a:extLst>
            </p:cNvPr>
            <p:cNvSpPr/>
            <p:nvPr/>
          </p:nvSpPr>
          <p:spPr>
            <a:xfrm>
              <a:off x="3716215" y="2801815"/>
              <a:ext cx="82062" cy="9378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01FF42-76B0-1641-99FF-AD26DB21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8" y="3429000"/>
            <a:ext cx="1045070" cy="1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Steps 1-3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construct a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which samples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only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evaluations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Burn-in: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initialized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poorly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remove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 few iterations at the start of the chain.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Thinning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-step):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if the samples are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highly correlated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keep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US" sz="2000" b="1" dirty="0" err="1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US" sz="20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and discard others.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blipFill>
                <a:blip r:embed="rId3"/>
                <a:stretch>
                  <a:fillRect l="-1111" r="-635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6F318C-EC00-B042-8F35-56129158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44" y="2245434"/>
            <a:ext cx="5813329" cy="21029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50ECE-3D4E-754F-9565-C2D8BBA5ED61}"/>
              </a:ext>
            </a:extLst>
          </p:cNvPr>
          <p:cNvCxnSpPr/>
          <p:nvPr/>
        </p:nvCxnSpPr>
        <p:spPr>
          <a:xfrm>
            <a:off x="488272" y="3031434"/>
            <a:ext cx="680871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D4C6B3-F110-AF49-B713-1AAE4634D784}"/>
              </a:ext>
            </a:extLst>
          </p:cNvPr>
          <p:cNvSpPr/>
          <p:nvPr/>
        </p:nvSpPr>
        <p:spPr>
          <a:xfrm>
            <a:off x="1495952" y="2354512"/>
            <a:ext cx="426128" cy="160788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64D77-D22A-AE4C-A43F-ABC7CB5CE77D}"/>
              </a:ext>
            </a:extLst>
          </p:cNvPr>
          <p:cNvGrpSpPr/>
          <p:nvPr/>
        </p:nvGrpSpPr>
        <p:grpSpPr>
          <a:xfrm>
            <a:off x="6536061" y="2086808"/>
            <a:ext cx="2107773" cy="2369271"/>
            <a:chOff x="6536061" y="2086808"/>
            <a:chExt cx="2107773" cy="236927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AB17B1-F928-AC4E-9D9C-C96B33E7C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833" y="2086808"/>
              <a:ext cx="1456399" cy="20972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875CA-2A91-A243-B9E2-4C4195064BF1}"/>
                </a:ext>
              </a:extLst>
            </p:cNvPr>
            <p:cNvSpPr txBox="1"/>
            <p:nvPr/>
          </p:nvSpPr>
          <p:spPr>
            <a:xfrm>
              <a:off x="6536061" y="4055969"/>
              <a:ext cx="2107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</a:rPr>
                <a:t>Target Posterior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CD772A-2FCD-8142-8127-B69F84C2148D}"/>
              </a:ext>
            </a:extLst>
          </p:cNvPr>
          <p:cNvGrpSpPr/>
          <p:nvPr/>
        </p:nvGrpSpPr>
        <p:grpSpPr>
          <a:xfrm>
            <a:off x="2013340" y="2354512"/>
            <a:ext cx="4553112" cy="2163177"/>
            <a:chOff x="2013340" y="2354512"/>
            <a:chExt cx="4553112" cy="2163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03E038-961A-D24C-B90B-7904F27ADE65}"/>
                </a:ext>
              </a:extLst>
            </p:cNvPr>
            <p:cNvGrpSpPr/>
            <p:nvPr/>
          </p:nvGrpSpPr>
          <p:grpSpPr>
            <a:xfrm>
              <a:off x="2226365" y="2354512"/>
              <a:ext cx="4340087" cy="1634387"/>
              <a:chOff x="2226365" y="2354512"/>
              <a:chExt cx="4340087" cy="163438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B03283-8A0F-2D4C-A6BD-A38AAB4715CD}"/>
                  </a:ext>
                </a:extLst>
              </p:cNvPr>
              <p:cNvCxnSpPr/>
              <p:nvPr/>
            </p:nvCxnSpPr>
            <p:spPr>
              <a:xfrm>
                <a:off x="2226365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22FC3D4-EDE8-F64A-A688-5FFC61539FFB}"/>
                  </a:ext>
                </a:extLst>
              </p:cNvPr>
              <p:cNvCxnSpPr/>
              <p:nvPr/>
            </p:nvCxnSpPr>
            <p:spPr>
              <a:xfrm>
                <a:off x="2484781" y="237439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3AEC011-FA10-8B41-83A1-2C62DCDEB38B}"/>
                  </a:ext>
                </a:extLst>
              </p:cNvPr>
              <p:cNvCxnSpPr/>
              <p:nvPr/>
            </p:nvCxnSpPr>
            <p:spPr>
              <a:xfrm>
                <a:off x="2749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549B78D-2A7F-404A-B54F-A1FAB9DD4FC2}"/>
                  </a:ext>
                </a:extLst>
              </p:cNvPr>
              <p:cNvCxnSpPr/>
              <p:nvPr/>
            </p:nvCxnSpPr>
            <p:spPr>
              <a:xfrm>
                <a:off x="3008242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433247-999F-694F-89BB-FA4CBEAADAE3}"/>
                  </a:ext>
                </a:extLst>
              </p:cNvPr>
              <p:cNvCxnSpPr/>
              <p:nvPr/>
            </p:nvCxnSpPr>
            <p:spPr>
              <a:xfrm>
                <a:off x="3253409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66C53E-C0D3-A244-A413-FA46CFC149EB}"/>
                  </a:ext>
                </a:extLst>
              </p:cNvPr>
              <p:cNvCxnSpPr/>
              <p:nvPr/>
            </p:nvCxnSpPr>
            <p:spPr>
              <a:xfrm>
                <a:off x="3511825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6C60F3-A4AF-E444-8F99-102286E19B09}"/>
                  </a:ext>
                </a:extLst>
              </p:cNvPr>
              <p:cNvCxnSpPr/>
              <p:nvPr/>
            </p:nvCxnSpPr>
            <p:spPr>
              <a:xfrm>
                <a:off x="3776870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AC96BB6-88A0-9142-9FBC-09A4B4EE7121}"/>
                  </a:ext>
                </a:extLst>
              </p:cNvPr>
              <p:cNvCxnSpPr/>
              <p:nvPr/>
            </p:nvCxnSpPr>
            <p:spPr>
              <a:xfrm>
                <a:off x="403528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6524F6-9517-3C4E-A960-9D46334767DF}"/>
                  </a:ext>
                </a:extLst>
              </p:cNvPr>
              <p:cNvCxnSpPr/>
              <p:nvPr/>
            </p:nvCxnSpPr>
            <p:spPr>
              <a:xfrm>
                <a:off x="4273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8A2B201-BD61-FF4A-808E-AB30EF9ADFDE}"/>
                  </a:ext>
                </a:extLst>
              </p:cNvPr>
              <p:cNvCxnSpPr/>
              <p:nvPr/>
            </p:nvCxnSpPr>
            <p:spPr>
              <a:xfrm>
                <a:off x="4532242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E5F280-47F1-F345-8CE3-A1C654F46D93}"/>
                  </a:ext>
                </a:extLst>
              </p:cNvPr>
              <p:cNvCxnSpPr/>
              <p:nvPr/>
            </p:nvCxnSpPr>
            <p:spPr>
              <a:xfrm>
                <a:off x="4797287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D2561E-7257-5A4C-938D-EF63CA2EA235}"/>
                  </a:ext>
                </a:extLst>
              </p:cNvPr>
              <p:cNvCxnSpPr/>
              <p:nvPr/>
            </p:nvCxnSpPr>
            <p:spPr>
              <a:xfrm>
                <a:off x="5055703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700B709-8AA5-FE48-8063-607CCAADFC33}"/>
                  </a:ext>
                </a:extLst>
              </p:cNvPr>
              <p:cNvCxnSpPr/>
              <p:nvPr/>
            </p:nvCxnSpPr>
            <p:spPr>
              <a:xfrm>
                <a:off x="5280991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828BF0-1A36-0E47-86E0-1FCBB78B2B68}"/>
                  </a:ext>
                </a:extLst>
              </p:cNvPr>
              <p:cNvCxnSpPr/>
              <p:nvPr/>
            </p:nvCxnSpPr>
            <p:spPr>
              <a:xfrm>
                <a:off x="5539407" y="2361140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19521-1FCA-2F4F-B749-58422EDA175C}"/>
                  </a:ext>
                </a:extLst>
              </p:cNvPr>
              <p:cNvCxnSpPr/>
              <p:nvPr/>
            </p:nvCxnSpPr>
            <p:spPr>
              <a:xfrm>
                <a:off x="5804452" y="236113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B5A3F5-CFA2-8041-BB37-0E32DDEBE193}"/>
                  </a:ext>
                </a:extLst>
              </p:cNvPr>
              <p:cNvCxnSpPr/>
              <p:nvPr/>
            </p:nvCxnSpPr>
            <p:spPr>
              <a:xfrm>
                <a:off x="6062868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2D7EF1C-A26B-1847-91A2-8CCDAF3AD954}"/>
                  </a:ext>
                </a:extLst>
              </p:cNvPr>
              <p:cNvCxnSpPr/>
              <p:nvPr/>
            </p:nvCxnSpPr>
            <p:spPr>
              <a:xfrm>
                <a:off x="6314660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AB73819-3955-0341-8854-33C214552CAB}"/>
                  </a:ext>
                </a:extLst>
              </p:cNvPr>
              <p:cNvCxnSpPr/>
              <p:nvPr/>
            </p:nvCxnSpPr>
            <p:spPr>
              <a:xfrm>
                <a:off x="6566452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D7DDFD73-7235-E645-89A7-D71BDA6956E6}"/>
                </a:ext>
              </a:extLst>
            </p:cNvPr>
            <p:cNvSpPr/>
            <p:nvPr/>
          </p:nvSpPr>
          <p:spPr>
            <a:xfrm rot="16200000">
              <a:off x="2292285" y="4052173"/>
              <a:ext cx="126575" cy="258415"/>
            </a:xfrm>
            <a:prstGeom prst="leftBrace">
              <a:avLst/>
            </a:prstGeom>
            <a:ln w="28575">
              <a:solidFill>
                <a:srgbClr val="FA0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/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600" b="1" dirty="0">
                      <a:solidFill>
                        <a:srgbClr val="FA0ABB"/>
                      </a:solidFill>
                    </a:rPr>
                    <a:t> steps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71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Bayesian Paradigm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 MCMC sampling algorithms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better performance: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Monte Carlo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(HMC)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dynamics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create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(Total energy = Potential + kinetic Energy)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Reference: 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https://</a:t>
                </a:r>
                <a:r>
                  <a:rPr lang="en-US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www.mcmchandbook.net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/HandbookChapter5.pdf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blipFill>
                <a:blip r:embed="rId4"/>
                <a:stretch>
                  <a:fillRect l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25E2E-52B7-0447-A2FE-6B55D18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1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09BC0-D355-A34C-B909-16C87BEE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94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E7B0E-8D9C-0545-A71D-E6DA23C9DF64}"/>
              </a:ext>
            </a:extLst>
          </p:cNvPr>
          <p:cNvSpPr txBox="1"/>
          <p:nvPr/>
        </p:nvSpPr>
        <p:spPr>
          <a:xfrm>
            <a:off x="371062" y="6533322"/>
            <a:ext cx="746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Figures: https://</a:t>
            </a:r>
            <a:r>
              <a:rPr lang="en-US" sz="1100" dirty="0" err="1"/>
              <a:t>theclevermachine.wordpress.com</a:t>
            </a:r>
            <a:r>
              <a:rPr lang="en-US" sz="1100" dirty="0"/>
              <a:t>/2012/11/18/</a:t>
            </a:r>
            <a:r>
              <a:rPr lang="en-US" sz="1100" dirty="0" err="1"/>
              <a:t>mcmc</a:t>
            </a:r>
            <a:r>
              <a:rPr lang="en-US" sz="1100" dirty="0"/>
              <a:t>-</a:t>
            </a:r>
            <a:r>
              <a:rPr lang="en-US" sz="1100" dirty="0" err="1"/>
              <a:t>hamiltonian</a:t>
            </a:r>
            <a:r>
              <a:rPr lang="en-US" sz="1100" dirty="0"/>
              <a:t>-monte-</a:t>
            </a:r>
            <a:r>
              <a:rPr lang="en-US" sz="1100" dirty="0" err="1"/>
              <a:t>carlo</a:t>
            </a:r>
            <a:r>
              <a:rPr lang="en-US" sz="1100" dirty="0"/>
              <a:t>-a-k-a-hybrid-monte-</a:t>
            </a:r>
            <a:r>
              <a:rPr lang="en-US" sz="1100" dirty="0" err="1"/>
              <a:t>carlo</a:t>
            </a:r>
            <a:r>
              <a:rPr lang="en-US" sz="1100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BAA46-2A83-E54A-A333-2CF5CC4BCFD3}"/>
              </a:ext>
            </a:extLst>
          </p:cNvPr>
          <p:cNvSpPr txBox="1"/>
          <p:nvPr/>
        </p:nvSpPr>
        <p:spPr>
          <a:xfrm>
            <a:off x="7162917" y="3697357"/>
            <a:ext cx="16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Faster convergence with better mixing</a:t>
            </a:r>
          </a:p>
        </p:txBody>
      </p:sp>
    </p:spTree>
    <p:extLst>
      <p:ext uri="{BB962C8B-B14F-4D97-AF65-F5344CB8AC3E}">
        <p14:creationId xmlns:p14="http://schemas.microsoft.com/office/powerpoint/2010/main" val="91843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402219" y="1142259"/>
            <a:ext cx="8569505" cy="474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MCMC sampling algorithms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better performance: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Affine-invariant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ensemble sampler for MCMC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 transformation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performance</a:t>
            </a:r>
            <a:r>
              <a:rPr lang="en-US" sz="16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general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Python package ”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emcee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(Hands-on Session):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https://emcee.readthedocs.io/en/stable/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https://arxiv.org/pdf/1202.3665.pdf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Parallel-tempered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MCMC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performance for </a:t>
            </a: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multi-modal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posterior distribution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JETSCAPE-SIMS package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https://emcee.readthedocs.io/en/v2.2.1/user/pt/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 with input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blipFill>
                <a:blip r:embed="rId4"/>
                <a:stretch>
                  <a:fillRect l="-762" t="-14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/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Experimental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⋯,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C9291-D790-41D1-8DE9-5F4A8088342E}"/>
              </a:ext>
            </a:extLst>
          </p:cNvPr>
          <p:cNvCxnSpPr>
            <a:cxnSpLocks/>
          </p:cNvCxnSpPr>
          <p:nvPr/>
        </p:nvCxnSpPr>
        <p:spPr>
          <a:xfrm>
            <a:off x="6747900" y="4315631"/>
            <a:ext cx="0" cy="348166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B7BD0-B4F5-4BA9-9544-067B865ECF9A}"/>
              </a:ext>
            </a:extLst>
          </p:cNvPr>
          <p:cNvGrpSpPr/>
          <p:nvPr/>
        </p:nvGrpSpPr>
        <p:grpSpPr>
          <a:xfrm>
            <a:off x="601694" y="4682924"/>
            <a:ext cx="7201168" cy="926402"/>
            <a:chOff x="1023372" y="2713078"/>
            <a:chExt cx="7201168" cy="9264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074A1F-DCB9-4C94-9218-7519213942D6}"/>
                </a:ext>
              </a:extLst>
            </p:cNvPr>
            <p:cNvCxnSpPr>
              <a:cxnSpLocks/>
            </p:cNvCxnSpPr>
            <p:nvPr/>
          </p:nvCxnSpPr>
          <p:spPr>
            <a:xfrm>
              <a:off x="1599299" y="3196165"/>
              <a:ext cx="3076113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C6A543-3936-4E7C-ADEE-285355F862BD}"/>
                </a:ext>
              </a:extLst>
            </p:cNvPr>
            <p:cNvSpPr/>
            <p:nvPr/>
          </p:nvSpPr>
          <p:spPr>
            <a:xfrm>
              <a:off x="1967721" y="2752849"/>
              <a:ext cx="2192785" cy="886631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Simulator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A72394-E952-4D25-B6A5-2C84E2D0A004}"/>
                    </a:ext>
                  </a:extLst>
                </p:cNvPr>
                <p:cNvSpPr txBox="1"/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5985BE-69B4-4306-8658-E7D1B02F3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/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>
                    <a:spcAft>
                      <a:spcPts val="6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C89083-3748-485B-9E2D-B54EB5075FFF}"/>
                </a:ext>
              </a:extLst>
            </p:cNvPr>
            <p:cNvCxnSpPr>
              <a:cxnSpLocks/>
            </p:cNvCxnSpPr>
            <p:nvPr/>
          </p:nvCxnSpPr>
          <p:spPr>
            <a:xfrm>
              <a:off x="5480320" y="3196165"/>
              <a:ext cx="551436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7B6F07-4372-447B-ABF6-2D026D21AEC3}"/>
                </a:ext>
              </a:extLst>
            </p:cNvPr>
            <p:cNvSpPr/>
            <p:nvPr/>
          </p:nvSpPr>
          <p:spPr>
            <a:xfrm>
              <a:off x="6031755" y="2713078"/>
              <a:ext cx="2192785" cy="88663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Parameter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1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… then sample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MCMC: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blipFill>
                <a:blip r:embed="rId4"/>
                <a:stretch>
                  <a:fillRect l="-738" t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63656EA-776B-F746-B912-49E962339E75}"/>
              </a:ext>
            </a:extLst>
          </p:cNvPr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4206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7024" y="33370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More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ealistic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embedded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within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sampler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evaluated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quickly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(i.e., the simulator is computationally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cheap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When the simulator is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each evaluation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time-intensive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The MCMC would take a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long time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 run, since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each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 requires an evaluation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!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Enter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emulation!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blipFill>
                <a:blip r:embed="rId4"/>
                <a:stretch>
                  <a:fillRect l="-738" t="-494" r="-590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Computer Model Emulation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9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46155-D4F6-44E4-9A69-C3DD8B2BC764}"/>
              </a:ext>
            </a:extLst>
          </p:cNvPr>
          <p:cNvSpPr txBox="1"/>
          <p:nvPr/>
        </p:nvSpPr>
        <p:spPr>
          <a:xfrm>
            <a:off x="202573" y="4619502"/>
            <a:ext cx="311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few simulations at different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0F055-96AF-43D1-BAC3-8FA2A61D6538}"/>
              </a:ext>
            </a:extLst>
          </p:cNvPr>
          <p:cNvSpPr txBox="1"/>
          <p:nvPr/>
        </p:nvSpPr>
        <p:spPr>
          <a:xfrm>
            <a:off x="3200684" y="4619502"/>
            <a:ext cx="28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predictive model using simulation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C26DD-255C-4879-B39E-22C91C80E72F}"/>
              </a:ext>
            </a:extLst>
          </p:cNvPr>
          <p:cNvSpPr txBox="1"/>
          <p:nvPr/>
        </p:nvSpPr>
        <p:spPr>
          <a:xfrm>
            <a:off x="5983003" y="4619502"/>
            <a:ext cx="29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simulation output at a new parameter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18AD0-AF00-4346-B0E2-BD2D7BFFA10E}"/>
              </a:ext>
            </a:extLst>
          </p:cNvPr>
          <p:cNvSpPr txBox="1"/>
          <p:nvPr/>
        </p:nvSpPr>
        <p:spPr>
          <a:xfrm>
            <a:off x="588804" y="1193175"/>
            <a:ext cx="79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One way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speed up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computer simulations is via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40762C-DA20-EE4B-BD03-D3CCBE87619A}"/>
              </a:ext>
            </a:extLst>
          </p:cNvPr>
          <p:cNvGrpSpPr/>
          <p:nvPr/>
        </p:nvGrpSpPr>
        <p:grpSpPr>
          <a:xfrm>
            <a:off x="3194324" y="2378517"/>
            <a:ext cx="2834381" cy="1672602"/>
            <a:chOff x="3176439" y="2754889"/>
            <a:chExt cx="2834381" cy="16726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EF22-56BF-0846-8957-DBC3C33E2498}"/>
                </a:ext>
              </a:extLst>
            </p:cNvPr>
            <p:cNvGrpSpPr/>
            <p:nvPr/>
          </p:nvGrpSpPr>
          <p:grpSpPr>
            <a:xfrm>
              <a:off x="3176439" y="2754889"/>
              <a:ext cx="2721079" cy="1619971"/>
              <a:chOff x="3176439" y="2754889"/>
              <a:chExt cx="2721079" cy="161997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FF9AEED-4B7F-4139-AA6C-E23AD0DA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592" y="2754889"/>
                <a:ext cx="2516926" cy="13482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/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/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/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B320B40-417E-41CC-8804-7EC8FF075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638" y="3785020"/>
                <a:ext cx="0" cy="286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6B895A-BD23-47FF-ADEA-EBEF876F2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1228" y="3984724"/>
                <a:ext cx="2739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5A16F13-A089-4788-8342-DCD85FC47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5386" y="3188962"/>
                <a:ext cx="4653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/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4783B-3336-E04B-B2F4-14330836A122}"/>
              </a:ext>
            </a:extLst>
          </p:cNvPr>
          <p:cNvGrpSpPr/>
          <p:nvPr/>
        </p:nvGrpSpPr>
        <p:grpSpPr>
          <a:xfrm>
            <a:off x="627796" y="1834074"/>
            <a:ext cx="2268077" cy="2761488"/>
            <a:chOff x="661919" y="1855066"/>
            <a:chExt cx="2268077" cy="27644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9C327DF-E256-CC4A-B1FC-BA24BB6D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919" y="1855066"/>
              <a:ext cx="2268077" cy="27644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/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</a:t>
                  </a:r>
                  <a:r>
                    <a:rPr lang="en-US" dirty="0">
                      <a:solidFill>
                        <a:srgbClr val="002060"/>
                      </a:solidFill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D7816-67F3-6342-BC84-EC6EE4FB5A3A}"/>
              </a:ext>
            </a:extLst>
          </p:cNvPr>
          <p:cNvGrpSpPr/>
          <p:nvPr/>
        </p:nvGrpSpPr>
        <p:grpSpPr>
          <a:xfrm>
            <a:off x="6316682" y="1834074"/>
            <a:ext cx="2268077" cy="2761488"/>
            <a:chOff x="6316682" y="1834074"/>
            <a:chExt cx="2268077" cy="276148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522DAA-6325-F847-A6CE-54F9B6AA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682" y="1834074"/>
              <a:ext cx="2268077" cy="2761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/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08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Input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0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outputs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Objective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new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simulation output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Quantify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blipFill>
                <a:blip r:embed="rId3"/>
                <a:stretch>
                  <a:fillRect l="-817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3C0C1A-0FD2-4201-BBB0-087A70E7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116" y="1297075"/>
            <a:ext cx="3743273" cy="200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/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/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/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E4DE5-F1F6-49F5-8DD9-5A81248C2645}"/>
              </a:ext>
            </a:extLst>
          </p:cNvPr>
          <p:cNvCxnSpPr/>
          <p:nvPr/>
        </p:nvCxnSpPr>
        <p:spPr>
          <a:xfrm>
            <a:off x="2558101" y="2828980"/>
            <a:ext cx="143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FC399A-710A-4F28-B713-366A019B6BBD}"/>
              </a:ext>
            </a:extLst>
          </p:cNvPr>
          <p:cNvCxnSpPr>
            <a:cxnSpLocks/>
          </p:cNvCxnSpPr>
          <p:nvPr/>
        </p:nvCxnSpPr>
        <p:spPr>
          <a:xfrm flipH="1">
            <a:off x="3840637" y="3156710"/>
            <a:ext cx="273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6A004-4E95-4DEA-8CE7-BC78F9A1B489}"/>
              </a:ext>
            </a:extLst>
          </p:cNvPr>
          <p:cNvCxnSpPr>
            <a:cxnSpLocks/>
          </p:cNvCxnSpPr>
          <p:nvPr/>
        </p:nvCxnSpPr>
        <p:spPr>
          <a:xfrm>
            <a:off x="3514610" y="2477260"/>
            <a:ext cx="4653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/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/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/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F93420-CC55-4E67-AD61-FF1019ED8291}"/>
              </a:ext>
            </a:extLst>
          </p:cNvPr>
          <p:cNvCxnSpPr/>
          <p:nvPr/>
        </p:nvCxnSpPr>
        <p:spPr>
          <a:xfrm>
            <a:off x="2796920" y="2932873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A84332-6226-4BA6-B6C2-83CB581101D9}"/>
              </a:ext>
            </a:extLst>
          </p:cNvPr>
          <p:cNvCxnSpPr>
            <a:cxnSpLocks/>
          </p:cNvCxnSpPr>
          <p:nvPr/>
        </p:nvCxnSpPr>
        <p:spPr>
          <a:xfrm>
            <a:off x="3706790" y="3117539"/>
            <a:ext cx="0" cy="1846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052BAC-1157-43D1-8611-225F980ABB39}"/>
              </a:ext>
            </a:extLst>
          </p:cNvPr>
          <p:cNvCxnSpPr>
            <a:cxnSpLocks/>
          </p:cNvCxnSpPr>
          <p:nvPr/>
        </p:nvCxnSpPr>
        <p:spPr>
          <a:xfrm>
            <a:off x="4073363" y="2599924"/>
            <a:ext cx="0" cy="7022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794B4F-7A4E-4CCB-8458-9256A1E8DC5D}"/>
              </a:ext>
            </a:extLst>
          </p:cNvPr>
          <p:cNvCxnSpPr>
            <a:cxnSpLocks/>
          </p:cNvCxnSpPr>
          <p:nvPr/>
        </p:nvCxnSpPr>
        <p:spPr>
          <a:xfrm>
            <a:off x="5097716" y="1930308"/>
            <a:ext cx="0" cy="1371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/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28A7E5FA-61EC-744F-988D-4918651F77FC}"/>
              </a:ext>
            </a:extLst>
          </p:cNvPr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</p:spTree>
    <p:extLst>
      <p:ext uri="{BB962C8B-B14F-4D97-AF65-F5344CB8AC3E}">
        <p14:creationId xmlns:p14="http://schemas.microsoft.com/office/powerpoint/2010/main" val="24843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7987" y="35671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Predictive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Assign to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stochastic process, which captures our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the unknown simulation output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Condition 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simulation data to obtain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process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(⋅)|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which can be used for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prediction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emulation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(Sacks et al. 1989): a flexible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Bayesian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nonparametric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model widely used in machine learning, astrophysics, engineering,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etc.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blipFill>
                <a:blip r:embed="rId3"/>
                <a:stretch>
                  <a:fillRect l="-649" t="-758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8276F1-FAA6-4F42-A67B-17275BF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9" y="2037616"/>
            <a:ext cx="3271648" cy="22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3890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blipFill>
                <a:blip r:embed="rId4"/>
                <a:stretch>
                  <a:fillRect l="-870" t="-231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Covariance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Cov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}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  <a:blipFill>
                <a:blip r:embed="rId5"/>
                <a:stretch>
                  <a:fillRect l="-791" t="-106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907" y="3000167"/>
            <a:ext cx="4829409" cy="33250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0ED8E-F0B1-463B-9BBA-D1C7E12716AF}"/>
              </a:ext>
            </a:extLst>
          </p:cNvPr>
          <p:cNvCxnSpPr>
            <a:cxnSpLocks/>
          </p:cNvCxnSpPr>
          <p:nvPr/>
        </p:nvCxnSpPr>
        <p:spPr>
          <a:xfrm flipH="1">
            <a:off x="2377770" y="4622462"/>
            <a:ext cx="426276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/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CC93-9F0C-4A1B-833B-ECBCC30AE081}"/>
              </a:ext>
            </a:extLst>
          </p:cNvPr>
          <p:cNvCxnSpPr>
            <a:cxnSpLocks/>
          </p:cNvCxnSpPr>
          <p:nvPr/>
        </p:nvCxnSpPr>
        <p:spPr>
          <a:xfrm flipV="1">
            <a:off x="3862768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BC9DBA-D8A9-4DC6-9170-F12CAD25DEDD}"/>
              </a:ext>
            </a:extLst>
          </p:cNvPr>
          <p:cNvCxnSpPr>
            <a:cxnSpLocks/>
          </p:cNvCxnSpPr>
          <p:nvPr/>
        </p:nvCxnSpPr>
        <p:spPr>
          <a:xfrm flipV="1">
            <a:off x="4456611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/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/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/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/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D3BFB5-2E97-D1A2-91DA-3819ABFB7812}"/>
              </a:ext>
            </a:extLst>
          </p:cNvPr>
          <p:cNvSpPr/>
          <p:nvPr/>
        </p:nvSpPr>
        <p:spPr>
          <a:xfrm>
            <a:off x="4501436" y="6099139"/>
            <a:ext cx="184400" cy="15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797DC-45F7-77BC-7847-B615587FBAAD}"/>
              </a:ext>
            </a:extLst>
          </p:cNvPr>
          <p:cNvSpPr/>
          <p:nvPr/>
        </p:nvSpPr>
        <p:spPr>
          <a:xfrm>
            <a:off x="2041907" y="4437796"/>
            <a:ext cx="149200" cy="99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blipFill>
                <a:blip r:embed="rId11"/>
                <a:stretch>
                  <a:fillRect r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GP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(⋅,⋅))</m:t>
                    </m:r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blipFill>
                <a:blip r:embed="rId12"/>
                <a:stretch>
                  <a:fillRect l="-2095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80892" y="4494340"/>
            <a:ext cx="3200951" cy="707886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blipFill>
                <a:blip r:embed="rId1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83424B-4571-4CD0-831E-44846027FEEB}"/>
              </a:ext>
            </a:extLst>
          </p:cNvPr>
          <p:cNvSpPr txBox="1"/>
          <p:nvPr/>
        </p:nvSpPr>
        <p:spPr>
          <a:xfrm>
            <a:off x="717825" y="1129778"/>
            <a:ext cx="770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Conditioning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simulation data: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A6F3B6-6148-9149-B72E-05D33B778DE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140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3" grpId="0" animBg="1"/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Emulator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mean)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𝜼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blipFill>
                <a:blip r:embed="rId9"/>
                <a:stretch>
                  <a:fillRect l="-730" t="-3012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58B4CF72-B1CB-1D4A-AD80-81E00FE88E3C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51824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722823" y="1742287"/>
            <a:ext cx="126627" cy="417487"/>
          </a:xfrm>
          <a:prstGeom prst="rect">
            <a:avLst/>
          </a:prstGeom>
          <a:solidFill>
            <a:srgbClr val="CC0498"/>
          </a:solidFill>
          <a:ln w="38100">
            <a:solidFill>
              <a:srgbClr val="CC0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5887951" y="1742287"/>
            <a:ext cx="133256" cy="417487"/>
          </a:xfrm>
          <a:prstGeom prst="rightBrace">
            <a:avLst>
              <a:gd name="adj1" fmla="val 31228"/>
              <a:gd name="adj2" fmla="val 50000"/>
            </a:avLst>
          </a:prstGeom>
          <a:ln w="25400">
            <a:solidFill>
              <a:srgbClr val="CC0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134053" y="1955271"/>
            <a:ext cx="435097" cy="1124099"/>
          </a:xfrm>
          <a:prstGeom prst="line">
            <a:avLst/>
          </a:prstGeom>
          <a:ln w="19050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Posterior variance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blipFill>
                <a:blip r:embed="rId9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/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variance) – also </a:t>
                </a:r>
                <a:r>
                  <a:rPr kumimoji="0" lang="en-US" sz="2000" b="1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blipFill>
                <a:blip r:embed="rId10"/>
                <a:stretch>
                  <a:fillRect l="-730" t="-2395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0BC89-DDD5-0C4F-8E29-27EB05748A4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11267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23372" y="3811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Mean &amp; Covariance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often taken to be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opular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correlation functions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 the literature: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Squared-exponential correlation:</a:t>
                </a:r>
              </a:p>
              <a:p>
                <a:pPr marL="1257300" lvl="2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𝛾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𝑙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=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Matérn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Cressie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1991)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Cubic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Santner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et al. 2013)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defTabSz="914400">
                  <a:lnSpc>
                    <a:spcPct val="150000"/>
                  </a:lnSpc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 will go over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GP fitting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Hands-on Session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blipFill>
                <a:blip r:embed="rId3"/>
                <a:stretch>
                  <a:fillRect l="-65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Let’s integrate this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emulator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 estimation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lvl="0"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Simulator</a:t>
                </a:r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want to replace with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But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has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predictive uncertainty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as well:</a:t>
                </a:r>
                <a:endParaRPr lang="en-US" sz="2000" noProof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data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GP emulator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Integrate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this predictive uncertainty within the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b="1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blipFill>
                <a:blip r:embed="rId4"/>
                <a:stretch>
                  <a:fillRect l="-738" t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/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/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AB9A-E556-499F-83EA-5C2B8E9BAB97}"/>
              </a:ext>
            </a:extLst>
          </p:cNvPr>
          <p:cNvSpPr txBox="1"/>
          <p:nvPr/>
        </p:nvSpPr>
        <p:spPr>
          <a:xfrm>
            <a:off x="598574" y="1270036"/>
            <a:ext cx="82613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integrate this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emulator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>
              <a:defRPr/>
            </a:pP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distribution:</a:t>
            </a: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this modified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(which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emulator) within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MCMC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expensive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models</a:t>
            </a: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AC38072-EE7E-254A-A14D-352DA49EB751}"/>
              </a:ext>
            </a:extLst>
          </p:cNvPr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</p:spTree>
    <p:extLst>
      <p:ext uri="{BB962C8B-B14F-4D97-AF65-F5344CB8AC3E}">
        <p14:creationId xmlns:p14="http://schemas.microsoft.com/office/powerpoint/2010/main" val="19482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6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Problem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correlated observables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jointly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One solution (dimension reduction)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(transformed)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outputs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them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independently</a:t>
                </a:r>
              </a:p>
              <a:p>
                <a:pPr lvl="1" defTabSz="914400">
                  <a:lnSpc>
                    <a:spcPct val="150000"/>
                  </a:lnSpc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Method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Principal Component Analysis (PCA)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Finds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directions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maximum variances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(contain most information of data) and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project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data onto these directions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blipFill>
                <a:blip r:embed="rId3"/>
                <a:stretch>
                  <a:fillRect l="-65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13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221379" y="1394656"/>
            <a:ext cx="5675838" cy="465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Principal Components (PC):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linearly uncorrelated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coordinates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transformation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observables that defines a new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rule: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projected variance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second highest projected variance,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 (perpendicular)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4D5799-7AB1-114D-A301-57359EAC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6" y="1001511"/>
            <a:ext cx="3424715" cy="34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077D3-37D7-1443-A3D0-86EBB4084EC0}"/>
              </a:ext>
            </a:extLst>
          </p:cNvPr>
          <p:cNvSpPr txBox="1"/>
          <p:nvPr/>
        </p:nvSpPr>
        <p:spPr>
          <a:xfrm>
            <a:off x="433754" y="6503744"/>
            <a:ext cx="779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source: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Principal_component_analysis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outputs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</p:spTree>
    <p:extLst>
      <p:ext uri="{BB962C8B-B14F-4D97-AF65-F5344CB8AC3E}">
        <p14:creationId xmlns:p14="http://schemas.microsoft.com/office/powerpoint/2010/main" val="209353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Iris data: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150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iris flowers, classified as 3 types (</a:t>
                </a:r>
                <a:r>
                  <a:rPr lang="en-US" sz="2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green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432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blue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measurements (observables) for each flower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blipFill>
                <a:blip r:embed="rId3"/>
                <a:stretch>
                  <a:fillRect l="-65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2AA3B-697E-F948-BA80-F90F01BB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0" y="2608451"/>
            <a:ext cx="4701339" cy="37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120CE-1C42-E843-98DD-451721345EA8}"/>
              </a:ext>
            </a:extLst>
          </p:cNvPr>
          <p:cNvSpPr txBox="1"/>
          <p:nvPr/>
        </p:nvSpPr>
        <p:spPr>
          <a:xfrm>
            <a:off x="5604041" y="2909136"/>
            <a:ext cx="303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Visualizing pairwise correlations of 4 observables</a:t>
            </a:r>
          </a:p>
        </p:txBody>
      </p:sp>
    </p:spTree>
    <p:extLst>
      <p:ext uri="{BB962C8B-B14F-4D97-AF65-F5344CB8AC3E}">
        <p14:creationId xmlns:p14="http://schemas.microsoft.com/office/powerpoint/2010/main" val="27954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717825" y="1016279"/>
            <a:ext cx="7708349" cy="133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2 PCs (PC1, PC2) explains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95.81%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total variance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PC1 and PC2, discard PC3 and PC4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65F0B-55F9-0749-BD20-585DD9A3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7" y="2407098"/>
            <a:ext cx="4876420" cy="1072121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97459CC-02C0-5646-9393-F4360FB646F6}"/>
              </a:ext>
            </a:extLst>
          </p:cNvPr>
          <p:cNvSpPr/>
          <p:nvPr/>
        </p:nvSpPr>
        <p:spPr>
          <a:xfrm>
            <a:off x="3910262" y="3218973"/>
            <a:ext cx="698971" cy="260246"/>
          </a:xfrm>
          <a:prstGeom prst="frame">
            <a:avLst/>
          </a:prstGeom>
          <a:solidFill>
            <a:srgbClr val="FA0ABB"/>
          </a:solidFill>
          <a:ln>
            <a:solidFill>
              <a:srgbClr val="FA0A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B250E-8335-E74C-BF52-E2D49B01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2" y="3572756"/>
            <a:ext cx="3695700" cy="286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/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First 2 PCs conveys almost all information contained in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use for further analysis (e.g., classification, emulation, etc.)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blipFill>
                <a:blip r:embed="rId5"/>
                <a:stretch>
                  <a:fillRect l="-1095" t="-680" r="-255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22D9AE3-0045-8F42-9ECB-15795EFB7B61}"/>
              </a:ext>
            </a:extLst>
          </p:cNvPr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</p:spTree>
    <p:extLst>
      <p:ext uri="{BB962C8B-B14F-4D97-AF65-F5344CB8AC3E}">
        <p14:creationId xmlns:p14="http://schemas.microsoft.com/office/powerpoint/2010/main" val="18383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0537" y="335852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PCA for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arameter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C64285-5479-1B46-9BD8-74A04D8A4449}"/>
              </a:ext>
            </a:extLst>
          </p:cNvPr>
          <p:cNvGrpSpPr/>
          <p:nvPr/>
        </p:nvGrpSpPr>
        <p:grpSpPr>
          <a:xfrm>
            <a:off x="2033881" y="2532826"/>
            <a:ext cx="2027582" cy="2668010"/>
            <a:chOff x="1630017" y="2248548"/>
            <a:chExt cx="2027582" cy="266801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E50B7A19-4E58-7D4D-9DA0-EBCD8173FEB3}"/>
                </a:ext>
              </a:extLst>
            </p:cNvPr>
            <p:cNvSpPr/>
            <p:nvPr/>
          </p:nvSpPr>
          <p:spPr>
            <a:xfrm>
              <a:off x="1630017" y="2248548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68F892-3006-E84F-B343-A90BDF0A3D5C}"/>
                </a:ext>
              </a:extLst>
            </p:cNvPr>
            <p:cNvGrpSpPr/>
            <p:nvPr/>
          </p:nvGrpSpPr>
          <p:grpSpPr>
            <a:xfrm>
              <a:off x="1828799" y="3144722"/>
              <a:ext cx="1828800" cy="1303686"/>
              <a:chOff x="1908313" y="3144722"/>
              <a:chExt cx="1828800" cy="1303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/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a14:m>
                    <a:r>
                      <a:rPr lang="en-US" b="1" dirty="0"/>
                      <a:t> (covariance matrix)</a:t>
                    </a:r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b="-12676"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690DA-15D1-CB44-9B4C-9EB0A6041DCC}"/>
              </a:ext>
            </a:extLst>
          </p:cNvPr>
          <p:cNvGrpSpPr/>
          <p:nvPr/>
        </p:nvGrpSpPr>
        <p:grpSpPr>
          <a:xfrm>
            <a:off x="888279" y="1250425"/>
            <a:ext cx="1828800" cy="4966465"/>
            <a:chOff x="153115" y="1217938"/>
            <a:chExt cx="1828800" cy="49664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48AC33-4887-AE45-81B4-AB48BB042DA9}"/>
                </a:ext>
              </a:extLst>
            </p:cNvPr>
            <p:cNvGrpSpPr/>
            <p:nvPr/>
          </p:nvGrpSpPr>
          <p:grpSpPr>
            <a:xfrm>
              <a:off x="153115" y="1217938"/>
              <a:ext cx="1828800" cy="4277391"/>
              <a:chOff x="484415" y="966147"/>
              <a:chExt cx="1828800" cy="4277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Data: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data points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observables</a:t>
                    </a:r>
                    <a:endParaRPr lang="en-US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38" t="-2469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610D2-2E14-1549-A6BC-464FB0ED480A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/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</a:rPr>
                    <a:t>Matrix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5682" t="-3846" r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4B6753-E79E-544A-BEC5-2BC97E113ECB}"/>
              </a:ext>
            </a:extLst>
          </p:cNvPr>
          <p:cNvGrpSpPr/>
          <p:nvPr/>
        </p:nvGrpSpPr>
        <p:grpSpPr>
          <a:xfrm>
            <a:off x="3829549" y="3429000"/>
            <a:ext cx="2657058" cy="1870936"/>
            <a:chOff x="3107637" y="3429000"/>
            <a:chExt cx="2657058" cy="18709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8D085E-0C16-B941-81E4-BF90C27DB9B4}"/>
                </a:ext>
              </a:extLst>
            </p:cNvPr>
            <p:cNvGrpSpPr/>
            <p:nvPr/>
          </p:nvGrpSpPr>
          <p:grpSpPr>
            <a:xfrm>
              <a:off x="3352802" y="3429000"/>
              <a:ext cx="2411893" cy="1870936"/>
              <a:chOff x="3670850" y="3144722"/>
              <a:chExt cx="2411893" cy="18709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/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solidFill>
                    <a:srgbClr val="9437FF"/>
                  </a:solidFill>
                  <a:ln>
                    <a:solidFill>
                      <a:srgbClr val="FA0ABB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a14:m>
                    <a:r>
                      <a:rPr lang="en-US" b="1" dirty="0"/>
                      <a:t> (eigenvalues)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a14:m>
                    <a:r>
                      <a:rPr lang="en-US" b="1" dirty="0"/>
                      <a:t> (eigenvectors)</a:t>
                    </a:r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FA0ABB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Eigen-decomposition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𝐶𝑉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Sort by eigenvalues (↘︎)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94" t="-2703" r="-524" b="-94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5CE3A5-087F-4046-BFD6-D3E9660786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37" y="3874179"/>
              <a:ext cx="4638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53ED74-8807-5943-B24A-6646558AD137}"/>
              </a:ext>
            </a:extLst>
          </p:cNvPr>
          <p:cNvGrpSpPr/>
          <p:nvPr/>
        </p:nvGrpSpPr>
        <p:grpSpPr>
          <a:xfrm>
            <a:off x="4406717" y="1655652"/>
            <a:ext cx="1581884" cy="1773348"/>
            <a:chOff x="3684805" y="1655652"/>
            <a:chExt cx="1581884" cy="177334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B93399-3460-2448-B4C9-9F8D03AD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715" y="2945661"/>
              <a:ext cx="0" cy="483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/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b="1" dirty="0"/>
                    <a:t> (first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/>
                    <a:t> eigenvectors)</a:t>
                  </a:r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/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675A-E7FD-4644-8D32-6B08485C7DE6}"/>
              </a:ext>
            </a:extLst>
          </p:cNvPr>
          <p:cNvGrpSpPr/>
          <p:nvPr/>
        </p:nvGrpSpPr>
        <p:grpSpPr>
          <a:xfrm>
            <a:off x="5907184" y="1175160"/>
            <a:ext cx="2538649" cy="2976678"/>
            <a:chOff x="5907184" y="1175160"/>
            <a:chExt cx="2538649" cy="29766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018539-88C2-EB46-96C9-30EFC6D8273C}"/>
                </a:ext>
              </a:extLst>
            </p:cNvPr>
            <p:cNvGrpSpPr/>
            <p:nvPr/>
          </p:nvGrpSpPr>
          <p:grpSpPr>
            <a:xfrm>
              <a:off x="5907184" y="1175160"/>
              <a:ext cx="2320764" cy="2607346"/>
              <a:chOff x="5185272" y="1175160"/>
              <a:chExt cx="2320764" cy="2607346"/>
            </a:xfrm>
          </p:grpSpPr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07049CA0-8593-9847-88D4-6B9A71CDC0D1}"/>
                  </a:ext>
                </a:extLst>
              </p:cNvPr>
              <p:cNvSpPr/>
              <p:nvPr/>
            </p:nvSpPr>
            <p:spPr>
              <a:xfrm>
                <a:off x="6308728" y="1441593"/>
                <a:ext cx="424068" cy="204936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9C9517-2B67-BA44-84B8-B2D855217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689" y="2472380"/>
                <a:ext cx="11539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/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/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/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167472-12D2-A047-A97A-F624CB37EB0C}"/>
                  </a:ext>
                </a:extLst>
              </p:cNvPr>
              <p:cNvSpPr txBox="1"/>
              <p:nvPr/>
            </p:nvSpPr>
            <p:spPr>
              <a:xfrm>
                <a:off x="7031138" y="2308075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/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/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Reduced dimension of observables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Train GP on PCs (independent)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blipFill>
                <a:blip r:embed="rId19"/>
                <a:stretch>
                  <a:fillRect l="-1796" t="-2158" r="-4790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8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2F5BA-983A-8342-9AE3-C8CE6762D8B8}"/>
              </a:ext>
            </a:extLst>
          </p:cNvPr>
          <p:cNvGrpSpPr/>
          <p:nvPr/>
        </p:nvGrpSpPr>
        <p:grpSpPr>
          <a:xfrm>
            <a:off x="519628" y="1825704"/>
            <a:ext cx="1113186" cy="3851080"/>
            <a:chOff x="774849" y="1974573"/>
            <a:chExt cx="1113186" cy="385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/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/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2060"/>
                      </a:solidFill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sz="1600" b="1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47" t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/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C50ED-42EC-FD42-8767-C9BE10A4B29E}"/>
                </a:ext>
              </a:extLst>
            </p:cNvPr>
            <p:cNvSpPr txBox="1"/>
            <p:nvPr/>
          </p:nvSpPr>
          <p:spPr>
            <a:xfrm>
              <a:off x="1046922" y="3525078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/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8D411-3507-4440-B2B3-1C2B46B93B04}"/>
              </a:ext>
            </a:extLst>
          </p:cNvPr>
          <p:cNvGrpSpPr/>
          <p:nvPr/>
        </p:nvGrpSpPr>
        <p:grpSpPr>
          <a:xfrm>
            <a:off x="2421123" y="2196830"/>
            <a:ext cx="1415193" cy="2976678"/>
            <a:chOff x="3105994" y="2794714"/>
            <a:chExt cx="1415193" cy="297667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9F7DF25-8CF4-234E-979E-2926D3522C5E}"/>
                </a:ext>
              </a:extLst>
            </p:cNvPr>
            <p:cNvSpPr/>
            <p:nvPr/>
          </p:nvSpPr>
          <p:spPr>
            <a:xfrm>
              <a:off x="3105994" y="3061147"/>
              <a:ext cx="424068" cy="204936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/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/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/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01713D-B979-064D-B8A3-62628B1176AC}"/>
                </a:ext>
              </a:extLst>
            </p:cNvPr>
            <p:cNvSpPr txBox="1"/>
            <p:nvPr/>
          </p:nvSpPr>
          <p:spPr>
            <a:xfrm>
              <a:off x="3828404" y="3927629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/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AB10C44-3DD0-6741-A79F-7EAF14961A2F}"/>
              </a:ext>
            </a:extLst>
          </p:cNvPr>
          <p:cNvSpPr/>
          <p:nvPr/>
        </p:nvSpPr>
        <p:spPr>
          <a:xfrm>
            <a:off x="1324940" y="215117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FCAF1B-65D7-1A40-AAFD-EA398D1E3BDD}"/>
              </a:ext>
            </a:extLst>
          </p:cNvPr>
          <p:cNvSpPr/>
          <p:nvPr/>
        </p:nvSpPr>
        <p:spPr>
          <a:xfrm>
            <a:off x="1749009" y="3195770"/>
            <a:ext cx="658028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D1828E-7194-F945-9162-1E348F667D31}"/>
              </a:ext>
            </a:extLst>
          </p:cNvPr>
          <p:cNvGrpSpPr/>
          <p:nvPr/>
        </p:nvGrpSpPr>
        <p:grpSpPr>
          <a:xfrm>
            <a:off x="3618431" y="2176583"/>
            <a:ext cx="1105131" cy="2617857"/>
            <a:chOff x="3904539" y="2621762"/>
            <a:chExt cx="1105131" cy="261785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68237-6A12-8B4D-AE62-CD681E3135DF}"/>
                </a:ext>
              </a:extLst>
            </p:cNvPr>
            <p:cNvCxnSpPr/>
            <p:nvPr/>
          </p:nvCxnSpPr>
          <p:spPr>
            <a:xfrm>
              <a:off x="3904539" y="2908442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/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63ECC4D-0215-7346-ADC3-00B8647F62F8}"/>
                </a:ext>
              </a:extLst>
            </p:cNvPr>
            <p:cNvCxnSpPr/>
            <p:nvPr/>
          </p:nvCxnSpPr>
          <p:spPr>
            <a:xfrm>
              <a:off x="3904539" y="3603370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/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0886D6-FE65-9A4F-92C8-89DC77573959}"/>
                </a:ext>
              </a:extLst>
            </p:cNvPr>
            <p:cNvCxnSpPr/>
            <p:nvPr/>
          </p:nvCxnSpPr>
          <p:spPr>
            <a:xfrm>
              <a:off x="3904539" y="4952939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/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9C9B4E-BF25-CA40-A267-A428340250F3}"/>
                </a:ext>
              </a:extLst>
            </p:cNvPr>
            <p:cNvSpPr txBox="1"/>
            <p:nvPr/>
          </p:nvSpPr>
          <p:spPr>
            <a:xfrm>
              <a:off x="4546360" y="3774924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74BC5E8-D23B-934A-B0B1-83B14925634E}"/>
              </a:ext>
            </a:extLst>
          </p:cNvPr>
          <p:cNvSpPr txBox="1"/>
          <p:nvPr/>
        </p:nvSpPr>
        <p:spPr>
          <a:xfrm>
            <a:off x="1584187" y="1352960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Dimension reduction via PCA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FF33A-AE98-5E40-9B23-9CFBAA147D7D}"/>
              </a:ext>
            </a:extLst>
          </p:cNvPr>
          <p:cNvSpPr txBox="1"/>
          <p:nvPr/>
        </p:nvSpPr>
        <p:spPr>
          <a:xfrm>
            <a:off x="3227459" y="1310643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Interpolate each PC by a GP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21DB6B2-3CC6-D341-9B76-5A75977E3690}"/>
              </a:ext>
            </a:extLst>
          </p:cNvPr>
          <p:cNvSpPr/>
          <p:nvPr/>
        </p:nvSpPr>
        <p:spPr>
          <a:xfrm>
            <a:off x="4750385" y="2457405"/>
            <a:ext cx="424069" cy="20493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1658DD-955C-964C-9B5D-11B76DB40947}"/>
              </a:ext>
            </a:extLst>
          </p:cNvPr>
          <p:cNvGrpSpPr/>
          <p:nvPr/>
        </p:nvGrpSpPr>
        <p:grpSpPr>
          <a:xfrm>
            <a:off x="6023426" y="1825704"/>
            <a:ext cx="1688927" cy="3854415"/>
            <a:chOff x="4963744" y="2126504"/>
            <a:chExt cx="1688927" cy="38544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0E3C2-7A9C-1B47-8679-5FE993AE84E8}"/>
                </a:ext>
              </a:extLst>
            </p:cNvPr>
            <p:cNvGrpSpPr/>
            <p:nvPr/>
          </p:nvGrpSpPr>
          <p:grpSpPr>
            <a:xfrm>
              <a:off x="5175778" y="2126504"/>
              <a:ext cx="1476893" cy="3854415"/>
              <a:chOff x="586499" y="1974573"/>
              <a:chExt cx="1476893" cy="38544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Predictions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endParaRPr 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5A9C5C-EA2A-1D41-9446-95EC301F5BAC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1B812FD3-FAA1-6D4F-AD66-A480F16D6C83}"/>
                </a:ext>
              </a:extLst>
            </p:cNvPr>
            <p:cNvSpPr/>
            <p:nvPr/>
          </p:nvSpPr>
          <p:spPr>
            <a:xfrm rot="10800000">
              <a:off x="4963744" y="2439939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96C909-BDA1-4A47-AE4D-E87D98520861}"/>
              </a:ext>
            </a:extLst>
          </p:cNvPr>
          <p:cNvSpPr/>
          <p:nvPr/>
        </p:nvSpPr>
        <p:spPr>
          <a:xfrm>
            <a:off x="5170623" y="3171517"/>
            <a:ext cx="853173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  <a:r>
              <a:rPr lang="en-US" b="1" baseline="30000" dirty="0"/>
              <a:t>-1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425293-4C28-4744-B487-7F83EA97D252}"/>
              </a:ext>
            </a:extLst>
          </p:cNvPr>
          <p:cNvSpPr txBox="1"/>
          <p:nvPr/>
        </p:nvSpPr>
        <p:spPr>
          <a:xfrm>
            <a:off x="4875907" y="1349404"/>
            <a:ext cx="168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Reconstruct observables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49364C0-646D-E444-A1B6-409DE8594723}"/>
              </a:ext>
            </a:extLst>
          </p:cNvPr>
          <p:cNvSpPr/>
          <p:nvPr/>
        </p:nvSpPr>
        <p:spPr>
          <a:xfrm>
            <a:off x="7216652" y="213511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A96156E-5A96-B94B-8877-EC060FCCDFB7}"/>
              </a:ext>
            </a:extLst>
          </p:cNvPr>
          <p:cNvSpPr/>
          <p:nvPr/>
        </p:nvSpPr>
        <p:spPr>
          <a:xfrm>
            <a:off x="7649529" y="3149197"/>
            <a:ext cx="941080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MCMC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E0BD52-2BBB-C443-B349-CB45752AA263}"/>
              </a:ext>
            </a:extLst>
          </p:cNvPr>
          <p:cNvSpPr txBox="1"/>
          <p:nvPr/>
        </p:nvSpPr>
        <p:spPr>
          <a:xfrm>
            <a:off x="7481394" y="1349404"/>
            <a:ext cx="168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Sampling the posterior via MCMC</a:t>
            </a:r>
          </a:p>
        </p:txBody>
      </p:sp>
    </p:spTree>
    <p:extLst>
      <p:ext uri="{BB962C8B-B14F-4D97-AF65-F5344CB8AC3E}">
        <p14:creationId xmlns:p14="http://schemas.microsoft.com/office/powerpoint/2010/main" val="9571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0" grpId="0"/>
      <p:bldP spid="42" grpId="0"/>
      <p:bldP spid="45" grpId="0" animBg="1"/>
      <p:bldP spid="55" grpId="0" animBg="1"/>
      <p:bldP spid="56" grpId="0"/>
      <p:bldP spid="57" grpId="0" animBg="1"/>
      <p:bldP spid="58" grpId="0" animBg="1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25193-8DD5-954F-A6A6-AF2A24D6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" y="1130970"/>
            <a:ext cx="4695142" cy="512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6DF46-14AB-814C-BA01-23DDA1D8D925}"/>
              </a:ext>
            </a:extLst>
          </p:cNvPr>
          <p:cNvSpPr txBox="1"/>
          <p:nvPr/>
        </p:nvSpPr>
        <p:spPr>
          <a:xfrm>
            <a:off x="5367068" y="1830047"/>
            <a:ext cx="345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distribution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select parameters in recent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Everett et al. (2021):</a:t>
            </a:r>
          </a:p>
          <a:p>
            <a:r>
              <a:rPr lang="en-US" dirty="0">
                <a:hlinkClick r:id="rId4"/>
              </a:rPr>
              <a:t>https://journals.aps.org/prc/pdf/10.1103/PhysRevC.103.054904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0FD02B-286C-CD41-AAB9-F0C31C40DADE}"/>
              </a:ext>
            </a:extLst>
          </p:cNvPr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12435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947171" y="3430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File:Pictofigo - Idea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0" y="1999223"/>
            <a:ext cx="2760663" cy="3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1" y="3049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010A-0A3C-4942-9BDE-F51671E0C6AB}"/>
              </a:ext>
            </a:extLst>
          </p:cNvPr>
          <p:cNvSpPr txBox="1"/>
          <p:nvPr/>
        </p:nvSpPr>
        <p:spPr>
          <a:xfrm>
            <a:off x="604920" y="1678341"/>
            <a:ext cx="8261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will now go over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pedagogical example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Bayesian parameter estimation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hands-on session</a:t>
            </a: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noProof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follow</a:t>
            </a:r>
            <a:r>
              <a:rPr lang="en-US" sz="2000" b="1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along at:</a:t>
            </a:r>
          </a:p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github.com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/JETSCAPE/SummerSchool2022/blob/main/Aug02_BayesOverview/20220802%20Hands-on%20Session_Bayesian%20Analysis%20I.ipynb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61083-709A-9F42-9BAA-DA1814C3C15A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result 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outputs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53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/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noisy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observables: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Observed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probability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 of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blipFill>
                <a:blip r:embed="rId3"/>
                <a:stretch>
                  <a:fillRect l="-631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1206BC-0BDD-CA46-8642-514979B2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92" y="3393831"/>
            <a:ext cx="1665820" cy="1517589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2502A61-969E-E34D-AF16-4794C7770BA9}"/>
              </a:ext>
            </a:extLst>
          </p:cNvPr>
          <p:cNvSpPr/>
          <p:nvPr/>
        </p:nvSpPr>
        <p:spPr>
          <a:xfrm>
            <a:off x="4555632" y="3959194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8D2EB-3E6C-4449-91F6-AE3767BB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30" y="3393830"/>
            <a:ext cx="1592717" cy="151759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CC3873-BE09-5748-BF12-3A1B81FA7BD0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5461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20548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(or degree of belief in A)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B given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B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given B (target)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blipFill>
                <a:blip r:embed="rId3"/>
                <a:stretch>
                  <a:fillRect l="-639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/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18th century statistician and philosopher Thomas Bayes is still having an amazing impact on the field of data science.">
            <a:extLst>
              <a:ext uri="{FF2B5EF4-FFF2-40B4-BE49-F238E27FC236}">
                <a16:creationId xmlns:a16="http://schemas.microsoft.com/office/drawing/2014/main" id="{223521A6-C299-5143-8CA5-A49250A3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2373"/>
            <a:ext cx="4092433" cy="21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5669F-1A26-2B43-B79E-E07BC235584C}"/>
              </a:ext>
            </a:extLst>
          </p:cNvPr>
          <p:cNvSpPr txBox="1"/>
          <p:nvPr/>
        </p:nvSpPr>
        <p:spPr>
          <a:xfrm>
            <a:off x="4692929" y="3269209"/>
            <a:ext cx="409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https://www.elmhurst.edu/blog/thomas-bayes/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7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90910" y="26744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Rule: 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/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Question: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40% of all rainy days have cloudy mornings.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rainy days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  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cloudy mornings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morning in City X is cloudy, what’s the probability of rain?   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Solution: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“rain”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= “cloudy</a:t>
                </a:r>
                <a:r>
                  <a:rPr kumimoji="0" lang="en-US" i="0" u="none" strike="noStrike" kern="1200" cap="none" spc="0" normalizeH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morning”</a:t>
                </a: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noProof="0" dirty="0">
                    <a:solidFill>
                      <a:srgbClr val="002060"/>
                    </a:solidFill>
                  </a:rPr>
                  <a:t> </a:t>
                </a:r>
                <a:endParaRPr kumimoji="0" lang="en-US" i="0" u="none" strike="noStrike" kern="1200" cap="none" spc="0" normalizeH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/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/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/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/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 ?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1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52179</TotalTime>
  <Words>2511</Words>
  <Application>Microsoft Office PowerPoint</Application>
  <PresentationFormat>On-screen Show (4:3)</PresentationFormat>
  <Paragraphs>567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Segoe UI</vt:lpstr>
      <vt:lpstr>Office Theme</vt:lpstr>
      <vt:lpstr>Introduction to Bayesian Analysis</vt:lpstr>
      <vt:lpstr>Section I.  The Bayesian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II.  Bayesian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III.  Computer Model Emulation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SimonLenovo</dc:creator>
  <cp:lastModifiedBy>John Miller</cp:lastModifiedBy>
  <cp:revision>1725</cp:revision>
  <dcterms:created xsi:type="dcterms:W3CDTF">2016-10-24T17:24:36Z</dcterms:created>
  <dcterms:modified xsi:type="dcterms:W3CDTF">2023-07-17T17:18:44Z</dcterms:modified>
</cp:coreProperties>
</file>